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91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7200" dirty="0" smtClean="0"/>
              <a:t>Противодействие</a:t>
            </a:r>
            <a:r>
              <a:rPr lang="ru-RU" dirty="0" smtClean="0"/>
              <a:t> </a:t>
            </a:r>
            <a:r>
              <a:rPr lang="ru-RU" sz="7200" dirty="0" smtClean="0"/>
              <a:t>коррупции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7842448" cy="990600"/>
          </a:xfrm>
        </p:spPr>
        <p:txBody>
          <a:bodyPr>
            <a:normAutofit fontScale="85000" lnSpcReduction="10000"/>
          </a:bodyPr>
          <a:lstStyle/>
          <a:p>
            <a:pPr algn="r"/>
            <a:r>
              <a:rPr lang="ru-RU" dirty="0" smtClean="0"/>
              <a:t>Муниципальное казенное дошкольное образовательное учреждение детский сад №27 с. Кленовское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5307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554416" cy="187220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2C2D2E"/>
                </a:solidFill>
                <a:latin typeface="Liberation Serif, serif"/>
              </a:rPr>
              <a:t>Ежегодный</a:t>
            </a:r>
            <a:r>
              <a:rPr lang="ru-RU" sz="2800" dirty="0">
                <a:solidFill>
                  <a:srgbClr val="2C2D2E"/>
                </a:solidFill>
                <a:latin typeface="Liberation Serif, serif"/>
              </a:rPr>
              <a:t> отчет </a:t>
            </a:r>
            <a:r>
              <a:rPr lang="ru-RU" sz="2800" dirty="0" smtClean="0">
                <a:solidFill>
                  <a:srgbClr val="2C2D2E"/>
                </a:solidFill>
                <a:latin typeface="Liberation Serif, serif"/>
              </a:rPr>
              <a:t>об исполнении </a:t>
            </a:r>
            <a:r>
              <a:rPr lang="ru-RU" sz="2800" b="1" dirty="0" smtClean="0">
                <a:solidFill>
                  <a:srgbClr val="2C2D2E"/>
                </a:solidFill>
                <a:latin typeface="Liberation Serif"/>
              </a:rPr>
              <a:t>плана </a:t>
            </a:r>
            <a:r>
              <a:rPr lang="ru-RU" sz="2800" b="1" dirty="0">
                <a:solidFill>
                  <a:srgbClr val="2C2D2E"/>
                </a:solidFill>
                <a:latin typeface="Liberation Serif"/>
              </a:rPr>
              <a:t>  </a:t>
            </a:r>
            <a:r>
              <a:rPr lang="ru-RU" sz="2800" b="1" dirty="0" smtClean="0">
                <a:solidFill>
                  <a:srgbClr val="2C2D2E"/>
                </a:solidFill>
                <a:latin typeface="Liberation Serif"/>
              </a:rPr>
              <a:t>по</a:t>
            </a:r>
            <a:br>
              <a:rPr lang="ru-RU" sz="2800" b="1" dirty="0" smtClean="0">
                <a:solidFill>
                  <a:srgbClr val="2C2D2E"/>
                </a:solidFill>
                <a:latin typeface="Liberation Serif"/>
              </a:rPr>
            </a:br>
            <a:r>
              <a:rPr lang="ru-RU" sz="2800" b="1" dirty="0">
                <a:solidFill>
                  <a:srgbClr val="2C2D2E"/>
                </a:solidFill>
                <a:latin typeface="Liberation Serif"/>
              </a:rPr>
              <a:t> </a:t>
            </a:r>
            <a:r>
              <a:rPr lang="ru-RU" sz="2800" b="1" dirty="0">
                <a:solidFill>
                  <a:srgbClr val="2C2D2E"/>
                </a:solidFill>
                <a:latin typeface="Liberation Serif, serif"/>
              </a:rPr>
              <a:t>противодействию</a:t>
            </a:r>
            <a:r>
              <a:rPr lang="ru-RU" sz="2800" b="1" dirty="0">
                <a:solidFill>
                  <a:srgbClr val="2C2D2E"/>
                </a:solidFill>
                <a:latin typeface="Liberation Serif"/>
              </a:rPr>
              <a:t> коррупции за 2022 </a:t>
            </a:r>
            <a:r>
              <a:rPr lang="ru-RU" sz="2800" b="1" dirty="0" smtClean="0">
                <a:solidFill>
                  <a:srgbClr val="2C2D2E"/>
                </a:solidFill>
                <a:latin typeface="Liberation Serif"/>
              </a:rPr>
              <a:t>год</a:t>
            </a:r>
            <a:br>
              <a:rPr lang="ru-RU" sz="2800" b="1" dirty="0" smtClean="0">
                <a:solidFill>
                  <a:srgbClr val="2C2D2E"/>
                </a:solidFill>
                <a:latin typeface="Liberation Serif"/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060848"/>
            <a:ext cx="7543800" cy="4030216"/>
          </a:xfrm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ea typeface="Calibri"/>
              </a:rPr>
              <a:t>Целью </a:t>
            </a:r>
            <a:r>
              <a:rPr lang="ru-RU" dirty="0" smtClean="0">
                <a:solidFill>
                  <a:srgbClr val="000000"/>
                </a:solidFill>
                <a:ea typeface="Calibri"/>
              </a:rPr>
              <a:t>Создания </a:t>
            </a:r>
            <a:r>
              <a:rPr lang="ru-RU" b="1" dirty="0" smtClean="0">
                <a:solidFill>
                  <a:srgbClr val="000000"/>
                </a:solidFill>
                <a:ea typeface="Calibri"/>
              </a:rPr>
              <a:t>ПЛАНА</a:t>
            </a:r>
            <a:endParaRPr lang="ru-RU" dirty="0">
              <a:solidFill>
                <a:srgbClr val="000000"/>
              </a:solidFill>
              <a:ea typeface="Calibri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ru-RU" b="1" dirty="0">
                <a:solidFill>
                  <a:srgbClr val="000000"/>
                </a:solidFill>
                <a:ea typeface="Calibri"/>
              </a:rPr>
              <a:t>по антикоррупционному просвещению </a:t>
            </a:r>
            <a:r>
              <a:rPr lang="ru-RU" b="1" dirty="0" smtClean="0">
                <a:solidFill>
                  <a:srgbClr val="000000"/>
                </a:solidFill>
                <a:ea typeface="Calibri"/>
              </a:rPr>
              <a:t>работников</a:t>
            </a:r>
            <a:r>
              <a:rPr lang="ru-RU" dirty="0" smtClean="0">
                <a:solidFill>
                  <a:srgbClr val="000000"/>
                </a:solidFill>
                <a:ea typeface="Calibri"/>
              </a:rPr>
              <a:t> </a:t>
            </a:r>
            <a:r>
              <a:rPr lang="ru-RU" b="1" dirty="0" smtClean="0">
                <a:solidFill>
                  <a:srgbClr val="000000"/>
                </a:solidFill>
                <a:ea typeface="Calibri"/>
              </a:rPr>
              <a:t>МКДОУ </a:t>
            </a:r>
            <a:r>
              <a:rPr lang="ru-RU" b="1" dirty="0">
                <a:solidFill>
                  <a:srgbClr val="000000"/>
                </a:solidFill>
                <a:ea typeface="Calibri"/>
              </a:rPr>
              <a:t>детского сада № 27</a:t>
            </a:r>
            <a:r>
              <a:rPr lang="ru-RU" dirty="0">
                <a:solidFill>
                  <a:srgbClr val="000000"/>
                </a:solidFill>
                <a:ea typeface="Calibri"/>
              </a:rPr>
              <a:t> </a:t>
            </a:r>
            <a:r>
              <a:rPr lang="ru-RU" b="1" dirty="0">
                <a:solidFill>
                  <a:srgbClr val="000000"/>
                </a:solidFill>
                <a:ea typeface="Calibri"/>
              </a:rPr>
              <a:t>на 2022 </a:t>
            </a:r>
            <a:r>
              <a:rPr lang="ru-RU" b="1" dirty="0" smtClean="0">
                <a:solidFill>
                  <a:srgbClr val="000000"/>
                </a:solidFill>
                <a:ea typeface="Calibri"/>
              </a:rPr>
              <a:t>год является</a:t>
            </a:r>
            <a:endParaRPr lang="ru-RU" dirty="0">
              <a:solidFill>
                <a:srgbClr val="000000"/>
              </a:solidFill>
              <a:ea typeface="Calibri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a typeface="Calibri"/>
              </a:rPr>
              <a:t> создание нравственно-психологической </a:t>
            </a:r>
            <a:r>
              <a:rPr lang="ru-RU" dirty="0">
                <a:solidFill>
                  <a:srgbClr val="000000"/>
                </a:solidFill>
                <a:ea typeface="Calibri"/>
              </a:rPr>
              <a:t>атмосферы, направленной на эффективную профилактику коррупционных правонарушений.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5808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6781800" cy="1600200"/>
          </a:xfrm>
        </p:spPr>
        <p:txBody>
          <a:bodyPr/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276872"/>
            <a:ext cx="7543800" cy="3886200"/>
          </a:xfrm>
        </p:spPr>
        <p:txBody>
          <a:bodyPr>
            <a:normAutofit fontScale="92500" lnSpcReduction="20000"/>
          </a:bodyPr>
          <a:lstStyle/>
          <a:p>
            <a:pPr marL="342900" marR="141605" lvl="0" indent="-342900" algn="just">
              <a:spcAft>
                <a:spcPts val="0"/>
              </a:spcAft>
              <a:buSzPts val="1100"/>
              <a:buFont typeface="Times New Roman"/>
              <a:buAutoNum type="arabicPeriod"/>
              <a:tabLst>
                <a:tab pos="-270510" algn="l"/>
              </a:tabLst>
            </a:pPr>
            <a:r>
              <a:rPr lang="ru-RU" dirty="0" smtClean="0">
                <a:ea typeface="Times New Roman"/>
              </a:rPr>
              <a:t>Информирование </a:t>
            </a:r>
            <a:r>
              <a:rPr lang="ru-RU" dirty="0">
                <a:ea typeface="Times New Roman"/>
              </a:rPr>
              <a:t>работников МКДОУ детского сада № 27 об установлении ответственности за коррупционное поведение в соответствии с действующим</a:t>
            </a:r>
            <a:r>
              <a:rPr lang="ru-RU" spc="-75" dirty="0">
                <a:ea typeface="Times New Roman"/>
              </a:rPr>
              <a:t> </a:t>
            </a:r>
            <a:r>
              <a:rPr lang="ru-RU" dirty="0">
                <a:ea typeface="Times New Roman"/>
              </a:rPr>
              <a:t>законодательством.</a:t>
            </a:r>
            <a:endParaRPr lang="ru-RU" sz="2000" dirty="0">
              <a:ea typeface="Times New Roman"/>
            </a:endParaRPr>
          </a:p>
          <a:p>
            <a:pPr marL="342900" marR="141605" lvl="0" indent="-342900" algn="just">
              <a:spcAft>
                <a:spcPts val="0"/>
              </a:spcAft>
              <a:buSzPts val="1100"/>
              <a:buFont typeface="Times New Roman"/>
              <a:buAutoNum type="arabicPeriod"/>
              <a:tabLst>
                <a:tab pos="-270510" algn="l"/>
              </a:tabLst>
            </a:pPr>
            <a:r>
              <a:rPr lang="ru-RU" dirty="0">
                <a:ea typeface="Times New Roman"/>
              </a:rPr>
              <a:t>Разъяснение работникам МКДОУ детского сада № 27 требований о предотвращении или об урегулировании конфликта интересов, обязанности </a:t>
            </a:r>
            <a:r>
              <a:rPr lang="ru-RU" spc="25" dirty="0">
                <a:ea typeface="Times New Roman"/>
              </a:rPr>
              <a:t>об </a:t>
            </a:r>
            <a:r>
              <a:rPr lang="ru-RU" dirty="0">
                <a:ea typeface="Times New Roman"/>
              </a:rPr>
              <a:t>уведомлении представителя нанимателя (работодателя) об обращениях в целях склонения к совершению коррупционных правонарушений, иных обязанностей, установленных в целях противодействия</a:t>
            </a:r>
            <a:r>
              <a:rPr lang="ru-RU" spc="-15" dirty="0">
                <a:ea typeface="Times New Roman"/>
              </a:rPr>
              <a:t> </a:t>
            </a:r>
            <a:r>
              <a:rPr lang="ru-RU" dirty="0">
                <a:ea typeface="Times New Roman"/>
              </a:rPr>
              <a:t>коррупции.</a:t>
            </a:r>
            <a:endParaRPr lang="ru-RU" sz="2000" dirty="0">
              <a:ea typeface="Times New Roman"/>
            </a:endParaRPr>
          </a:p>
          <a:p>
            <a:pPr marL="342900" marR="142875" lvl="0" indent="-342900" algn="just">
              <a:spcAft>
                <a:spcPts val="0"/>
              </a:spcAft>
              <a:buSzPts val="1100"/>
              <a:buFont typeface="Times New Roman"/>
              <a:buAutoNum type="arabicPeriod"/>
              <a:tabLst>
                <a:tab pos="-270510" algn="l"/>
              </a:tabLst>
            </a:pPr>
            <a:r>
              <a:rPr lang="ru-RU" dirty="0">
                <a:ea typeface="Times New Roman"/>
              </a:rPr>
              <a:t>Обеспечение открытости деятельности МКДОУ детского сада № 27.</a:t>
            </a:r>
            <a:endParaRPr lang="ru-RU" sz="2000" dirty="0"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7071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6781800" cy="1800200"/>
          </a:xfrm>
        </p:spPr>
        <p:txBody>
          <a:bodyPr>
            <a:normAutofit/>
          </a:bodyPr>
          <a:lstStyle/>
          <a:p>
            <a:r>
              <a:rPr lang="ru-RU" b="1" dirty="0">
                <a:ea typeface="Times New Roman"/>
              </a:rPr>
              <a:t>Планируемый результат</a:t>
            </a:r>
            <a:r>
              <a:rPr lang="ru-RU" b="1" dirty="0" smtClean="0">
                <a:ea typeface="Times New Roman"/>
              </a:rPr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132856"/>
            <a:ext cx="7543800" cy="3886200"/>
          </a:xfrm>
        </p:spPr>
        <p:txBody>
          <a:bodyPr/>
          <a:lstStyle/>
          <a:p>
            <a:pPr marL="342900" marR="142875" lvl="0" indent="-342900" algn="just">
              <a:spcAft>
                <a:spcPts val="0"/>
              </a:spcAft>
              <a:buSzPts val="1100"/>
              <a:buFont typeface="Times New Roman"/>
              <a:buAutoNum type="arabicPeriod"/>
            </a:pPr>
            <a:r>
              <a:rPr lang="ru-RU" dirty="0" smtClean="0">
                <a:ea typeface="Times New Roman"/>
              </a:rPr>
              <a:t>Повышение </a:t>
            </a:r>
            <a:r>
              <a:rPr lang="ru-RU" dirty="0">
                <a:ea typeface="Times New Roman"/>
              </a:rPr>
              <a:t>эффективности соблюдения работниками МКДОУ детского сада № 27 антикоррупционного законодательства.</a:t>
            </a:r>
            <a:endParaRPr lang="ru-RU" sz="2000" dirty="0">
              <a:ea typeface="Times New Roman"/>
            </a:endParaRPr>
          </a:p>
          <a:p>
            <a:pPr marL="342900" marR="141605" lvl="0" indent="-342900" algn="just">
              <a:spcAft>
                <a:spcPts val="0"/>
              </a:spcAft>
              <a:buSzPts val="1100"/>
              <a:buFont typeface="Times New Roman"/>
              <a:buAutoNum type="arabicPeriod"/>
            </a:pPr>
            <a:r>
              <a:rPr lang="ru-RU" dirty="0">
                <a:ea typeface="Times New Roman"/>
              </a:rPr>
              <a:t>Снижение коррупционных</a:t>
            </a:r>
            <a:r>
              <a:rPr lang="ru-RU" spc="-20" dirty="0">
                <a:ea typeface="Times New Roman"/>
              </a:rPr>
              <a:t> </a:t>
            </a:r>
            <a:r>
              <a:rPr lang="ru-RU" dirty="0">
                <a:ea typeface="Times New Roman"/>
              </a:rPr>
              <a:t>рисков</a:t>
            </a:r>
            <a:r>
              <a:rPr lang="ru-RU" dirty="0" smtClean="0">
                <a:ea typeface="Times New Roman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ea typeface="Times New Roman"/>
              </a:rPr>
              <a:t>    Соблюдению </a:t>
            </a:r>
            <a:r>
              <a:rPr lang="ru-RU" dirty="0">
                <a:ea typeface="Times New Roman"/>
              </a:rPr>
              <a:t>требований работниками МКДОУ детского сада № 27 Кодекса профессиональной этики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8511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6781800" cy="1600200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ruthCYR Ultra" pitchFamily="50" charset="-52"/>
                <a:ea typeface="Segoe UI Symbol" pitchFamily="34" charset="0"/>
              </a:rPr>
              <a:t>Реализация </a:t>
            </a:r>
            <a:r>
              <a:rPr lang="ru-RU" sz="3600" dirty="0">
                <a:latin typeface="TruthCYR Ultra" pitchFamily="50" charset="-52"/>
                <a:ea typeface="Segoe UI Symbol" pitchFamily="34" charset="0"/>
              </a:rPr>
              <a:t>плана антикоррупционного </a:t>
            </a:r>
            <a:r>
              <a:rPr lang="ru-RU" sz="3600" dirty="0" smtClean="0">
                <a:latin typeface="TruthCYR Ultra" pitchFamily="50" charset="-52"/>
                <a:ea typeface="Segoe UI Symbol" pitchFamily="34" charset="0"/>
              </a:rPr>
              <a:t>просвещения:</a:t>
            </a:r>
            <a:endParaRPr lang="ru-RU" sz="3600" dirty="0">
              <a:latin typeface="TruthCYR Ultra" pitchFamily="50" charset="-52"/>
              <a:ea typeface="Segoe UI Symbo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060848"/>
            <a:ext cx="7543800" cy="3886200"/>
          </a:xfrm>
        </p:spPr>
        <p:txBody>
          <a:bodyPr>
            <a:normAutofit fontScale="85000" lnSpcReduction="1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dirty="0" smtClean="0">
                <a:solidFill>
                  <a:srgbClr val="000000"/>
                </a:solidFill>
                <a:ea typeface="Calibri"/>
              </a:rPr>
              <a:t>* Разъяснение </a:t>
            </a:r>
            <a:r>
              <a:rPr lang="ru-RU" dirty="0">
                <a:solidFill>
                  <a:srgbClr val="000000"/>
                </a:solidFill>
                <a:ea typeface="Calibri"/>
              </a:rPr>
              <a:t>работникам требований соблюдения антикоррупционного законодательства, в том числе по вопросам:</a:t>
            </a:r>
          </a:p>
          <a:p>
            <a:pPr marL="342900" marR="347345" lvl="0" indent="-342900">
              <a:spcAft>
                <a:spcPts val="0"/>
              </a:spcAft>
              <a:buFont typeface="Symbol"/>
              <a:buChar char="-"/>
              <a:tabLst>
                <a:tab pos="157480" algn="l"/>
              </a:tabLst>
            </a:pPr>
            <a:r>
              <a:rPr lang="ru-RU" dirty="0">
                <a:ea typeface="Times New Roman"/>
              </a:rPr>
              <a:t>о порядке уведомления работника о фактах склонения к совершению коррупционного правонарушения;</a:t>
            </a:r>
          </a:p>
          <a:p>
            <a:pPr marL="342900" marR="725805" lvl="0" indent="-342900">
              <a:spcAft>
                <a:spcPts val="0"/>
              </a:spcAft>
              <a:buFont typeface="Symbol"/>
              <a:buChar char="-"/>
              <a:tabLst>
                <a:tab pos="157480" algn="l"/>
              </a:tabLst>
            </a:pPr>
            <a:r>
              <a:rPr lang="ru-RU" dirty="0">
                <a:ea typeface="Times New Roman"/>
              </a:rPr>
              <a:t>о порядке урегулирования конфликта интересов;</a:t>
            </a:r>
          </a:p>
          <a:p>
            <a:pPr marL="342900" marR="221615" lvl="0" indent="-342900" algn="just">
              <a:spcAft>
                <a:spcPts val="0"/>
              </a:spcAft>
              <a:buFont typeface="Symbol"/>
              <a:buChar char="-"/>
              <a:tabLst>
                <a:tab pos="157480" algn="l"/>
              </a:tabLst>
            </a:pPr>
            <a:r>
              <a:rPr lang="ru-RU" dirty="0">
                <a:ea typeface="Times New Roman"/>
              </a:rPr>
              <a:t>о действиях и высказываниях, которые</a:t>
            </a:r>
            <a:r>
              <a:rPr lang="ru-RU" spc="-100" dirty="0">
                <a:ea typeface="Times New Roman"/>
              </a:rPr>
              <a:t> </a:t>
            </a:r>
            <a:r>
              <a:rPr lang="ru-RU" dirty="0">
                <a:ea typeface="Times New Roman"/>
              </a:rPr>
              <a:t>могут быть восприняты как согласие принять взятку или как просьба о даче</a:t>
            </a:r>
            <a:r>
              <a:rPr lang="ru-RU" spc="-20" dirty="0">
                <a:ea typeface="Times New Roman"/>
              </a:rPr>
              <a:t> </a:t>
            </a:r>
            <a:r>
              <a:rPr lang="ru-RU" dirty="0">
                <a:ea typeface="Times New Roman"/>
              </a:rPr>
              <a:t>взятки;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-"/>
              <a:tabLst>
                <a:tab pos="157480" algn="l"/>
              </a:tabLst>
            </a:pPr>
            <a:r>
              <a:rPr lang="ru-RU" dirty="0">
                <a:ea typeface="Times New Roman"/>
              </a:rPr>
              <a:t>о порядке сообщения работниками</a:t>
            </a:r>
            <a:r>
              <a:rPr lang="ru-RU" spc="-15" dirty="0">
                <a:ea typeface="Times New Roman"/>
              </a:rPr>
              <a:t> </a:t>
            </a:r>
            <a:r>
              <a:rPr lang="ru-RU" dirty="0">
                <a:ea typeface="Times New Roman"/>
              </a:rPr>
              <a:t>информации о получении подарка в связи с их должностным положением или исполнением служебных (должностных) обязанностей,</a:t>
            </a:r>
          </a:p>
          <a:p>
            <a:r>
              <a:rPr lang="ru-RU" dirty="0">
                <a:ea typeface="Times New Roman"/>
              </a:rPr>
              <a:t>иные вопросы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3068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488832" cy="3312368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+mn-lt"/>
                <a:ea typeface="Times New Roman"/>
              </a:rPr>
              <a:t>* Обеспечение </a:t>
            </a:r>
            <a:r>
              <a:rPr lang="ru-RU" sz="2400" dirty="0">
                <a:latin typeface="+mn-lt"/>
                <a:ea typeface="Times New Roman"/>
              </a:rPr>
              <a:t>возможности оперативного предоставления гражданами и организациями информации о фактах коррупции в действиях (бездействии) работников МКДОУ детского сада № 27 посредством функционирования «телефона доверия» по вопросам противодействия  коррупции, приема электронных сообщений на официальный сайт в информационно телекоммуникационной сети «Интернет</a:t>
            </a:r>
            <a:r>
              <a:rPr lang="ru-RU" sz="2400" dirty="0" smtClean="0">
                <a:latin typeface="+mn-lt"/>
                <a:ea typeface="Times New Roman"/>
              </a:rPr>
              <a:t>»</a:t>
            </a:r>
            <a:endParaRPr lang="ru-RU" sz="24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3573016"/>
            <a:ext cx="7543800" cy="230202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ea typeface="Times New Roman"/>
              </a:rPr>
              <a:t>* Организация </a:t>
            </a:r>
            <a:r>
              <a:rPr lang="ru-RU" dirty="0">
                <a:ea typeface="Times New Roman"/>
              </a:rPr>
              <a:t>и проведение учебы для работников по ознакомлению с основными понятиями: взятка, незаконное вознаграждение, покушение на взятку, вымогательство взятки и т.п.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5944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2400" dirty="0">
                <a:solidFill>
                  <a:srgbClr val="303030"/>
                </a:solidFill>
                <a:latin typeface="Times New Roman"/>
                <a:ea typeface="Times New Roman"/>
                <a:cs typeface="+mn-cs"/>
              </a:rPr>
              <a:t>* Информационно-просветительская работа с </a:t>
            </a:r>
            <a:r>
              <a:rPr lang="ru-RU" sz="2400" dirty="0" smtClean="0">
                <a:solidFill>
                  <a:srgbClr val="303030"/>
                </a:solidFill>
                <a:latin typeface="Times New Roman"/>
                <a:ea typeface="Times New Roman"/>
                <a:cs typeface="+mn-cs"/>
              </a:rPr>
              <a:t>работниками и детьми </a:t>
            </a:r>
            <a:r>
              <a:rPr lang="ru-RU" sz="2400" dirty="0">
                <a:solidFill>
                  <a:srgbClr val="303030"/>
                </a:solidFill>
                <a:latin typeface="Times New Roman"/>
                <a:ea typeface="Times New Roman"/>
                <a:cs typeface="+mn-cs"/>
              </a:rPr>
              <a:t>(распространение памяток, буклетов о мерах об ответственности за коррупционное поведение в соответствии с действующим </a:t>
            </a:r>
            <a:r>
              <a:rPr lang="ru-RU" sz="2400" dirty="0" smtClean="0">
                <a:solidFill>
                  <a:srgbClr val="303030"/>
                </a:solidFill>
                <a:latin typeface="Times New Roman"/>
                <a:ea typeface="Times New Roman"/>
                <a:cs typeface="+mn-cs"/>
              </a:rPr>
              <a:t>законодательством, проведение бесед)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24744"/>
            <a:ext cx="3657600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Специалист\Documents\Пожарная безопасность\инструктирование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21569"/>
            <a:ext cx="3556628" cy="2667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725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9592" y="116632"/>
            <a:ext cx="6781800" cy="1008112"/>
          </a:xfrm>
        </p:spPr>
        <p:txBody>
          <a:bodyPr>
            <a:normAutofit fontScale="90000"/>
          </a:bodyPr>
          <a:lstStyle/>
          <a:p>
            <a:r>
              <a:rPr lang="ru-RU" sz="1600" dirty="0" smtClean="0"/>
              <a:t>Работа с детьми</a:t>
            </a:r>
            <a:br>
              <a:rPr lang="ru-RU" sz="1600" dirty="0" smtClean="0"/>
            </a:br>
            <a:r>
              <a:rPr lang="ru-RU" sz="4800" dirty="0" smtClean="0"/>
              <a:t>Детям о коррупции</a:t>
            </a:r>
            <a:endParaRPr lang="ru-RU" sz="48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88" y="2392363"/>
            <a:ext cx="3657600" cy="2743200"/>
          </a:xfr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4008" y="1484784"/>
            <a:ext cx="3657600" cy="4559416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«Коррупция </a:t>
            </a:r>
            <a:r>
              <a:rPr lang="ru-RU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- глобальная проблема человечества. </a:t>
            </a:r>
            <a:r>
              <a:rPr lang="ru-RU" b="1" dirty="0">
                <a:latin typeface="Calibri"/>
                <a:ea typeface="Calibri"/>
                <a:cs typeface="Times New Roman"/>
              </a:rPr>
              <a:t>В России и за рубежом </a:t>
            </a:r>
            <a:r>
              <a:rPr lang="ru-RU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эта проблема стоит остро и людьми придумано множество способов для борьбы с взяточничеством. Однако, задумывается ли </a:t>
            </a:r>
            <a:r>
              <a:rPr lang="ru-RU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кто-нибудь </a:t>
            </a:r>
            <a:r>
              <a:rPr lang="ru-RU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о том, что эти проблемы предстоит искоренять нашему подрастающему поколению. Именно поэтому важно методично и целенаправленно с самого раннего детства развивать у детей такие нравственные качества, как честность, открытость, справедливость. Кроме того, нам взрослым нужно быть примером высоких моральных принципов и устоев</a:t>
            </a:r>
            <a:r>
              <a:rPr lang="ru-RU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.»</a:t>
            </a:r>
          </a:p>
          <a:p>
            <a:pPr marL="0" indent="0">
              <a:buNone/>
            </a:pPr>
            <a:endParaRPr lang="ru-RU" sz="1000" dirty="0" smtClean="0">
              <a:solidFill>
                <a:srgbClr val="000000"/>
              </a:solidFill>
              <a:latin typeface="Calibri"/>
              <a:cs typeface="Times New Roman"/>
            </a:endParaRPr>
          </a:p>
          <a:p>
            <a:pPr marL="0" indent="0">
              <a:buNone/>
            </a:pPr>
            <a:endParaRPr lang="ru-RU" sz="1000" dirty="0">
              <a:solidFill>
                <a:srgbClr val="000000"/>
              </a:solidFill>
              <a:latin typeface="Calibri"/>
              <a:cs typeface="Times New Roman"/>
            </a:endParaRPr>
          </a:p>
          <a:p>
            <a:pPr marL="0" indent="0">
              <a:buNone/>
            </a:pPr>
            <a:endParaRPr lang="ru-RU" sz="1000" dirty="0" smtClean="0">
              <a:solidFill>
                <a:srgbClr val="000000"/>
              </a:solidFill>
              <a:latin typeface="Calibri"/>
              <a:cs typeface="Times New Roman"/>
            </a:endParaRPr>
          </a:p>
          <a:p>
            <a:pPr marL="0" indent="0">
              <a:buNone/>
            </a:pPr>
            <a:endParaRPr lang="ru-RU" sz="1000" dirty="0">
              <a:solidFill>
                <a:srgbClr val="000000"/>
              </a:solidFill>
              <a:latin typeface="Calibri"/>
              <a:cs typeface="Times New Roman"/>
            </a:endParaRPr>
          </a:p>
          <a:p>
            <a:pPr marL="0" indent="0">
              <a:buNone/>
            </a:pPr>
            <a:endParaRPr lang="ru-RU" sz="1000" dirty="0" smtClean="0">
              <a:solidFill>
                <a:srgbClr val="000000"/>
              </a:solidFill>
              <a:latin typeface="Calibri"/>
              <a:cs typeface="Times New Roman"/>
            </a:endParaRPr>
          </a:p>
          <a:p>
            <a:pPr marL="0" indent="0">
              <a:buNone/>
            </a:pPr>
            <a:endParaRPr lang="ru-RU" sz="1000" dirty="0">
              <a:solidFill>
                <a:srgbClr val="000000"/>
              </a:solidFill>
              <a:latin typeface="Calibri"/>
              <a:cs typeface="Times New Roman"/>
            </a:endParaRPr>
          </a:p>
          <a:p>
            <a:pPr marL="0" indent="0" algn="r">
              <a:buNone/>
            </a:pPr>
            <a:r>
              <a:rPr lang="ru-RU" sz="1000" dirty="0" smtClean="0">
                <a:solidFill>
                  <a:srgbClr val="000000"/>
                </a:solidFill>
                <a:latin typeface="Calibri"/>
                <a:cs typeface="Times New Roman"/>
              </a:rPr>
              <a:t>Из беседы «Зачем говорить детям о коррупции?» воспитатель Смирнова М.С.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0360246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36</TotalTime>
  <Words>426</Words>
  <Application>Microsoft Office PowerPoint</Application>
  <PresentationFormat>Экран (4:3)</PresentationFormat>
  <Paragraphs>33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NewsPrint</vt:lpstr>
      <vt:lpstr>Противодействие коррупции</vt:lpstr>
      <vt:lpstr>Ежегодный отчет об исполнении плана   по  противодействию коррупции за 2022 год </vt:lpstr>
      <vt:lpstr>ЗАДАЧИ</vt:lpstr>
      <vt:lpstr>Планируемый результат:</vt:lpstr>
      <vt:lpstr>Реализация плана антикоррупционного просвещения:</vt:lpstr>
      <vt:lpstr>* Обеспечение возможности оперативного предоставления гражданами и организациями информации о фактах коррупции в действиях (бездействии) работников МКДОУ детского сада № 27 посредством функционирования «телефона доверия» по вопросам противодействия  коррупции, приема электронных сообщений на официальный сайт в информационно телекоммуникационной сети «Интернет»</vt:lpstr>
      <vt:lpstr>* Информационно-просветительская работа с работниками и детьми (распространение памяток, буклетов о мерах об ответственности за коррупционное поведение в соответствии с действующим законодательством, проведение бесед)</vt:lpstr>
      <vt:lpstr>Работа с детьми Детям о коррупции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Противодействие коррупции</dc:title>
  <dc:creator>Специалист</dc:creator>
  <cp:lastModifiedBy>Специалист</cp:lastModifiedBy>
  <cp:revision>5</cp:revision>
  <dcterms:created xsi:type="dcterms:W3CDTF">2023-01-23T06:18:12Z</dcterms:created>
  <dcterms:modified xsi:type="dcterms:W3CDTF">2023-01-23T07:05:01Z</dcterms:modified>
</cp:coreProperties>
</file>